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80" r:id="rId7"/>
    <p:sldId id="257" r:id="rId8"/>
    <p:sldId id="258" r:id="rId9"/>
    <p:sldId id="259" r:id="rId10"/>
    <p:sldId id="285" r:id="rId11"/>
    <p:sldId id="283" r:id="rId12"/>
    <p:sldId id="284" r:id="rId13"/>
    <p:sldId id="261" r:id="rId14"/>
    <p:sldId id="260" r:id="rId15"/>
    <p:sldId id="281" r:id="rId16"/>
    <p:sldId id="282" r:id="rId17"/>
    <p:sldId id="262" r:id="rId18"/>
    <p:sldId id="270" r:id="rId19"/>
    <p:sldId id="263" r:id="rId20"/>
    <p:sldId id="271" r:id="rId21"/>
    <p:sldId id="264" r:id="rId22"/>
    <p:sldId id="265" r:id="rId23"/>
    <p:sldId id="266" r:id="rId24"/>
    <p:sldId id="275" r:id="rId25"/>
    <p:sldId id="267" r:id="rId26"/>
    <p:sldId id="276" r:id="rId27"/>
    <p:sldId id="268" r:id="rId28"/>
    <p:sldId id="269" r:id="rId29"/>
    <p:sldId id="277" r:id="rId30"/>
    <p:sldId id="272" r:id="rId31"/>
    <p:sldId id="273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6CD69-5441-42B3-A497-F3DB600FA152}" v="56" dt="2023-11-10T16:31:41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A35E-D9F9-5ECA-621E-9A743109E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C5406-16B2-CC9E-F0DC-1E6F53854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1E006-4D99-5FC0-AFA0-B31F2C84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D578E-F2FA-0B03-9115-64B82EE1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20FEB-8EE7-30EA-4895-D72AB026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6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8AFD-750F-EBCE-6294-0BC290F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5C7B8-AFB6-5601-4867-7D851047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065DD-7B74-DF85-2B60-5D42CC62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955D3-A4FF-711E-37A3-B9CE5CFB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01D31-13B8-4F04-C4E8-CCDBE296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6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749A7-BB29-AEEE-C66D-C1A72C074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461FA-25FE-20A0-3E6C-67E3B8CAE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2BFC4-B131-F17F-2CE4-ED91E185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E44E2-C90B-EC43-72C3-92656A6E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1D383-81DC-F04D-E0CF-31107516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62E9-DA8D-E3EA-1E64-3F9138D5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F890-14CF-60CF-3F1B-5A33FFAF8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F72B1-860E-4016-C9DD-364AA8EB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45233-44E9-9552-6D00-BD410674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4F20B-14FF-B594-53D6-00624572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41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CF5-2742-0CCA-2180-B611FE4D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1FB9C-9E1D-8371-FE7B-9E0A901C7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A62FB-1DC2-F608-41DA-A6F08EDC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B9CB1-5001-F6B5-D5ED-F966A052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C281C-4872-58AE-8F53-3AD1FB27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1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AA17-18B5-3CC1-2AA7-9CA17E15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45BA1-C498-B07A-30D3-37D68F67E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61ADD-FAB5-57D1-F908-09AB5735C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B29E-299A-4002-20DF-EADE765C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C679D-0441-78C1-16C5-CA0771F4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E05AF-E951-C964-C7C4-39E6878C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2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C198-D222-F5E8-1316-5E2E40E9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F905E-5455-7777-BF73-6946DD28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E323D-74E2-206A-D5E4-613E83368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15563-9757-5F9A-8C39-7B9DAD02D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4ADDB-040D-6C82-9703-729F1113B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F1CFA-F7AE-2641-1982-C18C8DD6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BC96C-455C-FE9A-DA62-1B5A788E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DD208-E148-03D2-0228-08101EB3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17FF-3A62-2DB5-DEA0-46EB56A6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7354D-0C21-A01E-EE65-BA497BF4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8987F-22D5-009E-AD5E-F327167A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12AC6-37AB-4D10-5A3F-4C54BFB8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9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D8ADE-BEEA-E039-A60D-40171179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2DC75-AC7C-E34D-D626-AA61E854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5BD66-8351-1513-00D5-C3B0D022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9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ABB9-8397-2738-4CC9-C3A02BA4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6774-CFB7-8269-5C76-E0C7E2BD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3727B-D77A-BB94-20C5-1E043A75B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87F7D-BA03-7E69-8049-C5487AA0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EB049-39FC-4B98-B314-C9F35FBD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D2F5-9DEA-8533-255C-15819552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2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C4C9-794C-46F8-5669-074EA597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248B6-7CDF-236D-6975-8EC85FDCF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BA187-4BAC-A658-4A9A-3D1722D44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A3FCC-54A7-A65D-AF7C-D66510D6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C0A02-B5D8-6141-04B8-2F6F29F8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84D98-149D-5A19-10E4-13112459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5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8CC61-BA7C-44D1-5545-2660F9CB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B5CA-79B4-234F-7A51-3727D91D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CB2BC-C14A-4ACD-463A-F8888ADB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03C1E-9657-44E7-A62E-F80292B907E3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896B-0D67-64C3-2352-35B00DD42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E1D5-4FBC-63C7-7C69-BC7A6D746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51B55-4B43-4B83-BDB6-E262E3071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0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9854-FDC9-43DF-FA54-E41D628CA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27" y="1760024"/>
            <a:ext cx="7004809" cy="875819"/>
          </a:xfrm>
        </p:spPr>
        <p:txBody>
          <a:bodyPr>
            <a:normAutofit/>
          </a:bodyPr>
          <a:lstStyle/>
          <a:p>
            <a:r>
              <a:rPr lang="en-GB" sz="4800" b="1" dirty="0"/>
              <a:t>SSNAP Annual Report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F55B5-9A67-AC88-3D43-D909C4D39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726" y="2601119"/>
            <a:ext cx="7004808" cy="827881"/>
          </a:xfrm>
        </p:spPr>
        <p:txBody>
          <a:bodyPr/>
          <a:lstStyle/>
          <a:p>
            <a:r>
              <a:rPr lang="en-GB" i="1" dirty="0"/>
              <a:t>Stroke care received between April 2022 and March 2023</a:t>
            </a:r>
          </a:p>
        </p:txBody>
      </p:sp>
      <p:pic>
        <p:nvPicPr>
          <p:cNvPr id="6" name="Picture 5" descr="A drawing of a train track&#10;&#10;Description automatically generated">
            <a:extLst>
              <a:ext uri="{FF2B5EF4-FFF2-40B4-BE49-F238E27FC236}">
                <a16:creationId xmlns:a16="http://schemas.microsoft.com/office/drawing/2014/main" id="{70AB371E-3E16-26FC-0B7D-6B1BB29D9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0512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0315DBF-B645-B6AC-56EC-FD54EF08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025" y="0"/>
            <a:ext cx="1695975" cy="12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20FEE14-FD55-2AEE-93AB-A15C14BB9FAC}"/>
              </a:ext>
            </a:extLst>
          </p:cNvPr>
          <p:cNvGrpSpPr/>
          <p:nvPr/>
        </p:nvGrpSpPr>
        <p:grpSpPr>
          <a:xfrm>
            <a:off x="4970512" y="5568049"/>
            <a:ext cx="4065973" cy="1289951"/>
            <a:chOff x="0" y="5560226"/>
            <a:chExt cx="4065973" cy="12900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716D70-B3B8-0686-ACC7-75011B0595F4}"/>
                </a:ext>
              </a:extLst>
            </p:cNvPr>
            <p:cNvSpPr/>
            <p:nvPr userDrawn="1"/>
          </p:nvSpPr>
          <p:spPr>
            <a:xfrm>
              <a:off x="0" y="5560226"/>
              <a:ext cx="4065973" cy="1290078"/>
            </a:xfrm>
            <a:prstGeom prst="rect">
              <a:avLst/>
            </a:prstGeom>
            <a:solidFill>
              <a:srgbClr val="E32119"/>
            </a:solidFill>
            <a:ln>
              <a:solidFill>
                <a:srgbClr val="E321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400" b="1" dirty="0">
                <a:solidFill>
                  <a:schemeClr val="tx1"/>
                </a:solidFill>
                <a:cs typeface="Georgia"/>
              </a:endParaRPr>
            </a:p>
          </p:txBody>
        </p:sp>
        <p:pic>
          <p:nvPicPr>
            <p:cNvPr id="9" name="Picture 8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FD7E2793-29FD-AB49-52C4-D03F9D60F0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6" t="7142" r="1595" b="5916"/>
            <a:stretch/>
          </p:blipFill>
          <p:spPr>
            <a:xfrm>
              <a:off x="88214" y="5692277"/>
              <a:ext cx="3889544" cy="1028423"/>
            </a:xfrm>
            <a:prstGeom prst="rect">
              <a:avLst/>
            </a:prstGeom>
          </p:spPr>
        </p:pic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77C7EA27-A3A1-307A-DA33-5836E0DE0079}"/>
              </a:ext>
            </a:extLst>
          </p:cNvPr>
          <p:cNvSpPr txBox="1">
            <a:spLocks/>
          </p:cNvSpPr>
          <p:nvPr/>
        </p:nvSpPr>
        <p:spPr>
          <a:xfrm>
            <a:off x="7583648" y="3670643"/>
            <a:ext cx="4279948" cy="8278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i="1" dirty="0"/>
              <a:t>Dr Ajay Bhalla</a:t>
            </a:r>
          </a:p>
          <a:p>
            <a:pPr algn="r"/>
            <a:r>
              <a:rPr lang="en-GB" i="1" dirty="0"/>
              <a:t>SSNAP Associate Clinical Director</a:t>
            </a:r>
          </a:p>
        </p:txBody>
      </p:sp>
    </p:spTree>
    <p:extLst>
      <p:ext uri="{BB962C8B-B14F-4D97-AF65-F5344CB8AC3E}">
        <p14:creationId xmlns:p14="http://schemas.microsoft.com/office/powerpoint/2010/main" val="295956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0" y="2766218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125"/>
            <a:ext cx="10515600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Reperfusion treatment</a:t>
            </a:r>
          </a:p>
        </p:txBody>
      </p:sp>
    </p:spTree>
    <p:extLst>
      <p:ext uri="{BB962C8B-B14F-4D97-AF65-F5344CB8AC3E}">
        <p14:creationId xmlns:p14="http://schemas.microsoft.com/office/powerpoint/2010/main" val="346319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A8DEDE7A-8718-1CA0-2BEB-F6A9A0294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1011000" y="1459828"/>
            <a:ext cx="10170000" cy="39383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670EAD-2408-E20E-57AB-D6D7135A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4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number of patients&#10;&#10;Description automatically generated with medium confidence">
            <a:extLst>
              <a:ext uri="{FF2B5EF4-FFF2-40B4-BE49-F238E27FC236}">
                <a16:creationId xmlns:a16="http://schemas.microsoft.com/office/drawing/2014/main" id="{CB1690DE-E0C2-D979-6C7C-FA918CBBE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1011000" y="1459828"/>
            <a:ext cx="10170000" cy="3938344"/>
          </a:xfrm>
          <a:prstGeom prst="rect">
            <a:avLst/>
          </a:prstGeom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3284BF4-A9E1-C004-D729-176A06990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7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r graph with text&#10;&#10;Description automatically generated">
            <a:extLst>
              <a:ext uri="{FF2B5EF4-FFF2-40B4-BE49-F238E27FC236}">
                <a16:creationId xmlns:a16="http://schemas.microsoft.com/office/drawing/2014/main" id="{DC7442EC-D617-70CE-0D18-2BC635644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1"/>
          <a:stretch/>
        </p:blipFill>
        <p:spPr>
          <a:xfrm>
            <a:off x="1011000" y="1341855"/>
            <a:ext cx="10170000" cy="4174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48C218-BF3C-6DD0-91DF-9B412AAA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5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showing a growing graph&#10;&#10;Description automatically generated with medium confidence">
            <a:extLst>
              <a:ext uri="{FF2B5EF4-FFF2-40B4-BE49-F238E27FC236}">
                <a16:creationId xmlns:a16="http://schemas.microsoft.com/office/drawing/2014/main" id="{16644366-F709-E49C-DB74-82025DF19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7"/>
          <a:stretch/>
        </p:blipFill>
        <p:spPr>
          <a:xfrm>
            <a:off x="1011000" y="1478124"/>
            <a:ext cx="10170000" cy="390175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E9BF4-3D18-5FEF-394A-65776AC35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4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0" y="2766218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125"/>
            <a:ext cx="10515600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Intracerebral haemorrhage</a:t>
            </a:r>
          </a:p>
        </p:txBody>
      </p:sp>
    </p:spTree>
    <p:extLst>
      <p:ext uri="{BB962C8B-B14F-4D97-AF65-F5344CB8AC3E}">
        <p14:creationId xmlns:p14="http://schemas.microsoft.com/office/powerpoint/2010/main" val="314629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showing a number of patients&#10;&#10;Description automatically generated">
            <a:extLst>
              <a:ext uri="{FF2B5EF4-FFF2-40B4-BE49-F238E27FC236}">
                <a16:creationId xmlns:a16="http://schemas.microsoft.com/office/drawing/2014/main" id="{95B420D9-A7DF-C9FF-517F-CAE7C7F91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6"/>
          <a:stretch/>
        </p:blipFill>
        <p:spPr>
          <a:xfrm>
            <a:off x="1011000" y="977827"/>
            <a:ext cx="10170000" cy="490234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CD9713-9CBA-B721-BF8B-B3AE773C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3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0" y="2766218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125"/>
            <a:ext cx="10515600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Access to specialist stroke care</a:t>
            </a:r>
          </a:p>
        </p:txBody>
      </p:sp>
    </p:spTree>
    <p:extLst>
      <p:ext uri="{BB962C8B-B14F-4D97-AF65-F5344CB8AC3E}">
        <p14:creationId xmlns:p14="http://schemas.microsoft.com/office/powerpoint/2010/main" val="277702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showing the growth of a brain&#10;&#10;Description automatically generated">
            <a:extLst>
              <a:ext uri="{FF2B5EF4-FFF2-40B4-BE49-F238E27FC236}">
                <a16:creationId xmlns:a16="http://schemas.microsoft.com/office/drawing/2014/main" id="{E89BCEA7-F0AB-C27A-96E2-6ECDE6FA4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3"/>
          <a:stretch/>
        </p:blipFill>
        <p:spPr>
          <a:xfrm>
            <a:off x="1011000" y="1464000"/>
            <a:ext cx="10170000" cy="3930000"/>
          </a:xfr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BD93D-8329-25FF-2A13-ABAE5BBB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showing a number of stroke&#10;&#10;Description automatically generated">
            <a:extLst>
              <a:ext uri="{FF2B5EF4-FFF2-40B4-BE49-F238E27FC236}">
                <a16:creationId xmlns:a16="http://schemas.microsoft.com/office/drawing/2014/main" id="{49FF1F35-BE5A-0BE1-EBE8-F1D710747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7"/>
          <a:stretch/>
        </p:blipFill>
        <p:spPr>
          <a:xfrm>
            <a:off x="1011000" y="1473929"/>
            <a:ext cx="10170000" cy="391014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9EFCC-4A82-1D13-2912-4CDF357B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1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1" y="492799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706"/>
            <a:ext cx="10515599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Key messages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E99229-0ADC-7C87-AF9A-6E9FDB60E5CE}"/>
              </a:ext>
            </a:extLst>
          </p:cNvPr>
          <p:cNvGrpSpPr/>
          <p:nvPr/>
        </p:nvGrpSpPr>
        <p:grpSpPr>
          <a:xfrm>
            <a:off x="838200" y="3063835"/>
            <a:ext cx="10515600" cy="830997"/>
            <a:chOff x="838200" y="2144103"/>
            <a:chExt cx="10515600" cy="8309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F56AE2-8792-5122-6E2C-CCAFF84400D4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6" name="Picture 5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932DEC4C-3F34-B1D5-AB6D-6B259F6747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E0221E1-83CF-673B-B608-E83621EB06BC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2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18B796-A67D-8E4B-B1AB-039190ED511A}"/>
                </a:ext>
              </a:extLst>
            </p:cNvPr>
            <p:cNvSpPr txBox="1"/>
            <p:nvPr/>
          </p:nvSpPr>
          <p:spPr>
            <a:xfrm>
              <a:off x="1468074" y="2144103"/>
              <a:ext cx="9885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>
                  <a:solidFill>
                    <a:schemeClr val="bg1">
                      <a:lumMod val="50000"/>
                    </a:schemeClr>
                  </a:solidFill>
                </a:rPr>
                <a:t>Reperfusion treatment rates have improved: </a:t>
              </a:r>
              <a:r>
                <a:rPr lang="en-GB" sz="1600" dirty="0"/>
                <a:t>the proportion of all patients receiving thrombolysis has increased from 10.4% in 2021/22 to 10.7% in 2022/23, and 3.1% of all patients have received thrombectomy in 2022/23 compared to 2.5% in 2021/22.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6A49AE-7A66-2DC1-28C4-AAB2A031D8FB}"/>
              </a:ext>
            </a:extLst>
          </p:cNvPr>
          <p:cNvGrpSpPr/>
          <p:nvPr/>
        </p:nvGrpSpPr>
        <p:grpSpPr>
          <a:xfrm>
            <a:off x="838200" y="1980447"/>
            <a:ext cx="10515599" cy="1077218"/>
            <a:chOff x="838200" y="2020994"/>
            <a:chExt cx="10515599" cy="10772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6FD58B-D839-42EC-F034-A700B8597EC2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12" name="Picture 11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3148B327-A3DD-D5C7-CF0A-E229D3E82A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F253FBA-CE0C-E38C-B0FC-F2D2D0074041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1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F391BE-F2B7-2EDB-DDF4-BD3099E8AE2A}"/>
                </a:ext>
              </a:extLst>
            </p:cNvPr>
            <p:cNvSpPr txBox="1"/>
            <p:nvPr/>
          </p:nvSpPr>
          <p:spPr>
            <a:xfrm>
              <a:off x="1468073" y="2020994"/>
              <a:ext cx="988572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600" b="1" i="1" dirty="0">
                  <a:solidFill>
                    <a:schemeClr val="bg1">
                      <a:lumMod val="50000"/>
                    </a:schemeClr>
                  </a:solidFill>
                </a:rPr>
                <a:t>The proportion of patients accessing timely specialist stroke care continues to decline</a:t>
              </a:r>
              <a:r>
                <a:rPr lang="en-GB" sz="1600" dirty="0"/>
                <a:t>: 40.2% patients directly admitted to a stroke unit within 4 hours in 2022/23 compared to 44.4% in 2021/22, and 72.9% patients spending at least 90% of their stay on a stroke unit in 2022/23 compared to 76.5% in 2021/22. These figures compare to 54.9% and 83.2% respectively for 2019/20. 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ECFF63-33A0-0F8F-0FF8-09B31D3B1CE0}"/>
              </a:ext>
            </a:extLst>
          </p:cNvPr>
          <p:cNvGrpSpPr/>
          <p:nvPr/>
        </p:nvGrpSpPr>
        <p:grpSpPr>
          <a:xfrm>
            <a:off x="838199" y="3894832"/>
            <a:ext cx="10515600" cy="830997"/>
            <a:chOff x="838200" y="2144103"/>
            <a:chExt cx="10515600" cy="83099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D6A23E-DE56-016D-03E5-6C89FCE3A5A3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17" name="Picture 16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0E73BFC8-C285-1F51-4871-C2174B0D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9CE853-A296-86A2-DF83-84B203BB076F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3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9EC421-4D34-0B11-6660-0AA30D1BEBC0}"/>
                </a:ext>
              </a:extLst>
            </p:cNvPr>
            <p:cNvSpPr txBox="1"/>
            <p:nvPr/>
          </p:nvSpPr>
          <p:spPr>
            <a:xfrm>
              <a:off x="1468074" y="2144103"/>
              <a:ext cx="9885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>
                  <a:solidFill>
                    <a:schemeClr val="bg1">
                      <a:lumMod val="50000"/>
                    </a:schemeClr>
                  </a:solidFill>
                </a:rPr>
                <a:t>Intracranial haemorrhage patients now have better access to specialist care </a:t>
              </a:r>
              <a:r>
                <a:rPr lang="en-GB" sz="1600" dirty="0"/>
                <a:t>(76% patients directly admitted to a stroke unit in 2022 compared to 66% in 2013), which is </a:t>
              </a:r>
              <a:r>
                <a:rPr lang="en-GB" sz="1600" b="1" i="1" dirty="0">
                  <a:solidFill>
                    <a:schemeClr val="bg1">
                      <a:lumMod val="50000"/>
                    </a:schemeClr>
                  </a:solidFill>
                </a:rPr>
                <a:t>associated with reduced in-hospital mortality rates</a:t>
              </a:r>
              <a:r>
                <a:rPr lang="en-GB" sz="1600" dirty="0"/>
                <a:t> compared with 10 years ago (29% in 2022 compared to 33% in 2013).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9AC32F-DE54-C749-F65A-4FB84942E86C}"/>
              </a:ext>
            </a:extLst>
          </p:cNvPr>
          <p:cNvGrpSpPr/>
          <p:nvPr/>
        </p:nvGrpSpPr>
        <p:grpSpPr>
          <a:xfrm>
            <a:off x="838199" y="4725829"/>
            <a:ext cx="10515600" cy="830997"/>
            <a:chOff x="838200" y="2144103"/>
            <a:chExt cx="10515600" cy="83099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0C2B113-E89F-A045-CFA0-D695796DF47F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22" name="Picture 21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122B95C2-42BE-F198-D38F-BA6EADF71A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9268FD6-D6FF-F9B8-37A3-C53F135950B3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4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8C9567-5672-691A-5B39-72A198836EFF}"/>
                </a:ext>
              </a:extLst>
            </p:cNvPr>
            <p:cNvSpPr txBox="1"/>
            <p:nvPr/>
          </p:nvSpPr>
          <p:spPr>
            <a:xfrm>
              <a:off x="1468074" y="2144103"/>
              <a:ext cx="9885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>
                  <a:solidFill>
                    <a:schemeClr val="bg1">
                      <a:lumMod val="50000"/>
                    </a:schemeClr>
                  </a:solidFill>
                </a:rPr>
                <a:t>The transition to integrated community stroke services has begun </a:t>
              </a:r>
              <a:r>
                <a:rPr lang="en-GB" sz="1600" dirty="0"/>
                <a:t>with 49% of community providers now identifying as a combined ESD-CRT service. 61% of patients were discharged to an ESD (Early Supported Discharge) and/or CRT (Community Rehabilitation Team) service in 2022/23 compared to 40.7% in 2013/14.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630B7-4078-F362-3D45-20CF09459358}"/>
              </a:ext>
            </a:extLst>
          </p:cNvPr>
          <p:cNvGrpSpPr/>
          <p:nvPr/>
        </p:nvGrpSpPr>
        <p:grpSpPr>
          <a:xfrm>
            <a:off x="838199" y="5556826"/>
            <a:ext cx="10515600" cy="584775"/>
            <a:chOff x="838200" y="2267214"/>
            <a:chExt cx="10515600" cy="58477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1D8D7AC-D6D9-1534-8226-7BC118358C05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27" name="Picture 26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DE2AAE75-3770-F4AF-BD24-C0E8A58B7F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1D9F898-528F-D086-FE18-49D20CE728E3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5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324C87-661E-2559-6C60-A3703B4949F8}"/>
                </a:ext>
              </a:extLst>
            </p:cNvPr>
            <p:cNvSpPr txBox="1"/>
            <p:nvPr/>
          </p:nvSpPr>
          <p:spPr>
            <a:xfrm>
              <a:off x="1468074" y="2267214"/>
              <a:ext cx="9885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SSNAP now collects data on return to work at 6 months after a stroke. </a:t>
              </a:r>
              <a:r>
                <a:rPr lang="en-GB" sz="1600" b="1" i="1" dirty="0">
                  <a:solidFill>
                    <a:schemeClr val="bg1">
                      <a:lumMod val="50000"/>
                    </a:schemeClr>
                  </a:solidFill>
                </a:rPr>
                <a:t>The proportion of patients working full-time 6 months after stroke is 6.1% compared to 14.5% working full-time before stroke. 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E7794F0-FB74-1FD9-6BCA-44834B79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a blue line&#10;&#10;Description automatically generated">
            <a:extLst>
              <a:ext uri="{FF2B5EF4-FFF2-40B4-BE49-F238E27FC236}">
                <a16:creationId xmlns:a16="http://schemas.microsoft.com/office/drawing/2014/main" id="{E8C2FFEA-D0BD-DA8D-35B1-4B60A95D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"/>
          <a:stretch/>
        </p:blipFill>
        <p:spPr>
          <a:xfrm>
            <a:off x="1011000" y="1473330"/>
            <a:ext cx="10170000" cy="391133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C0F6A-E80D-7B02-5B37-703C9CC2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8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0" y="2766218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125"/>
            <a:ext cx="10515600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Inpatient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3237245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patient&#10;&#10;Description automatically generated">
            <a:extLst>
              <a:ext uri="{FF2B5EF4-FFF2-40B4-BE49-F238E27FC236}">
                <a16:creationId xmlns:a16="http://schemas.microsoft.com/office/drawing/2014/main" id="{CEF776B9-67F4-D40D-F7B1-03FF9B885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>
          <a:xfrm>
            <a:off x="1011000" y="992122"/>
            <a:ext cx="10170000" cy="487375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DD43F5-4A4C-6233-8DB3-6DE2FCF54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0" y="2766218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125"/>
            <a:ext cx="10515600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Community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240115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showing a stroke&#10;&#10;Description automatically generated with medium confidence">
            <a:extLst>
              <a:ext uri="{FF2B5EF4-FFF2-40B4-BE49-F238E27FC236}">
                <a16:creationId xmlns:a16="http://schemas.microsoft.com/office/drawing/2014/main" id="{53A78094-F584-8CAD-5520-311BA4174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6"/>
          <a:stretch/>
        </p:blipFill>
        <p:spPr>
          <a:xfrm>
            <a:off x="1011000" y="1465540"/>
            <a:ext cx="10170000" cy="392691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C8368-9BEC-F18F-118A-2FE325BD0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24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graph&#10;&#10;Description automatically generated">
            <a:extLst>
              <a:ext uri="{FF2B5EF4-FFF2-40B4-BE49-F238E27FC236}">
                <a16:creationId xmlns:a16="http://schemas.microsoft.com/office/drawing/2014/main" id="{46926A5F-A332-3819-91FB-BE112CDF7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3"/>
          <a:stretch/>
        </p:blipFill>
        <p:spPr>
          <a:xfrm>
            <a:off x="1011000" y="2079593"/>
            <a:ext cx="10170000" cy="269881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34BC8-7244-1FBD-DAEE-B920C3CA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53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0" y="2766218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125"/>
            <a:ext cx="10515600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 month follow-up</a:t>
            </a:r>
          </a:p>
        </p:txBody>
      </p:sp>
    </p:spTree>
    <p:extLst>
      <p:ext uri="{BB962C8B-B14F-4D97-AF65-F5344CB8AC3E}">
        <p14:creationId xmlns:p14="http://schemas.microsoft.com/office/powerpoint/2010/main" val="971290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337AE2DB-C2DE-72B4-F721-DC832A3DA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3"/>
          <a:stretch/>
        </p:blipFill>
        <p:spPr>
          <a:xfrm>
            <a:off x="1011000" y="1040744"/>
            <a:ext cx="10170000" cy="477651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26754D-CD1F-8E6A-B7E4-6712BAED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32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bar chart with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8C350E8E-FF84-CF09-928A-A79ECF8C9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9"/>
          <a:stretch/>
        </p:blipFill>
        <p:spPr>
          <a:xfrm>
            <a:off x="1011000" y="2084121"/>
            <a:ext cx="10170000" cy="268975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F961F9-F77C-9618-DC36-F95D8CCE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29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train track&#10;&#10;Description automatically generated">
            <a:extLst>
              <a:ext uri="{FF2B5EF4-FFF2-40B4-BE49-F238E27FC236}">
                <a16:creationId xmlns:a16="http://schemas.microsoft.com/office/drawing/2014/main" id="{70AB371E-3E16-26FC-0B7D-6B1BB29D9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05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99A36D-D9BB-AF6E-EAC6-9407B1BAD34A}"/>
              </a:ext>
            </a:extLst>
          </p:cNvPr>
          <p:cNvSpPr txBox="1"/>
          <p:nvPr/>
        </p:nvSpPr>
        <p:spPr>
          <a:xfrm>
            <a:off x="5050170" y="2563220"/>
            <a:ext cx="700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9142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1" y="492799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706"/>
            <a:ext cx="10515599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National recommendations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E99229-0ADC-7C87-AF9A-6E9FDB60E5CE}"/>
              </a:ext>
            </a:extLst>
          </p:cNvPr>
          <p:cNvGrpSpPr/>
          <p:nvPr/>
        </p:nvGrpSpPr>
        <p:grpSpPr>
          <a:xfrm>
            <a:off x="838199" y="2881342"/>
            <a:ext cx="10515600" cy="830997"/>
            <a:chOff x="838200" y="2144103"/>
            <a:chExt cx="10515600" cy="8309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F56AE2-8792-5122-6E2C-CCAFF84400D4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6" name="Picture 5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932DEC4C-3F34-B1D5-AB6D-6B259F6747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E0221E1-83CF-673B-B608-E83621EB06BC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2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18B796-A67D-8E4B-B1AB-039190ED511A}"/>
                </a:ext>
              </a:extLst>
            </p:cNvPr>
            <p:cNvSpPr txBox="1"/>
            <p:nvPr/>
          </p:nvSpPr>
          <p:spPr>
            <a:xfrm>
              <a:off x="1468074" y="2144103"/>
              <a:ext cx="9885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Increase the proportion of patients receiving the appropriate imaging immediately on arrival at hospital, to accelerate the identification of patients eligible for reperfusion treatments. </a:t>
              </a:r>
              <a:r>
                <a:rPr lang="en-GB" sz="1600" i="1" dirty="0"/>
                <a:t>For action by: Acute trusts, LHBs, RMDs, Radiology Networks and ISDNs.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6A49AE-7A66-2DC1-28C4-AAB2A031D8FB}"/>
              </a:ext>
            </a:extLst>
          </p:cNvPr>
          <p:cNvGrpSpPr/>
          <p:nvPr/>
        </p:nvGrpSpPr>
        <p:grpSpPr>
          <a:xfrm>
            <a:off x="838200" y="2135153"/>
            <a:ext cx="10515599" cy="584775"/>
            <a:chOff x="838200" y="2273385"/>
            <a:chExt cx="10515599" cy="5847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6FD58B-D839-42EC-F034-A700B8597EC2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12" name="Picture 11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3148B327-A3DD-D5C7-CF0A-E229D3E82A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F253FBA-CE0C-E38C-B0FC-F2D2D0074041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1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F391BE-F2B7-2EDB-DDF4-BD3099E8AE2A}"/>
                </a:ext>
              </a:extLst>
            </p:cNvPr>
            <p:cNvSpPr txBox="1"/>
            <p:nvPr/>
          </p:nvSpPr>
          <p:spPr>
            <a:xfrm>
              <a:off x="1468073" y="2273385"/>
              <a:ext cx="9885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Reverse the recent decline in hyperacute specialist access for stroke. </a:t>
              </a:r>
              <a:r>
                <a:rPr lang="en-GB" sz="1600" i="1" dirty="0"/>
                <a:t>For action by: Acute trusts, Local Health Boards (LHBs), Regional Medical Directors (RMDs) and Integrated Stroke Delivery Networks (ISDNs).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ECFF63-33A0-0F8F-0FF8-09B31D3B1CE0}"/>
              </a:ext>
            </a:extLst>
          </p:cNvPr>
          <p:cNvGrpSpPr/>
          <p:nvPr/>
        </p:nvGrpSpPr>
        <p:grpSpPr>
          <a:xfrm>
            <a:off x="838199" y="3873753"/>
            <a:ext cx="10515600" cy="584775"/>
            <a:chOff x="838200" y="2267214"/>
            <a:chExt cx="10515600" cy="5847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D6A23E-DE56-016D-03E5-6C89FCE3A5A3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17" name="Picture 16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0E73BFC8-C285-1F51-4871-C2174B0D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9CE853-A296-86A2-DF83-84B203BB076F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3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9EC421-4D34-0B11-6660-0AA30D1BEBC0}"/>
                </a:ext>
              </a:extLst>
            </p:cNvPr>
            <p:cNvSpPr txBox="1"/>
            <p:nvPr/>
          </p:nvSpPr>
          <p:spPr>
            <a:xfrm>
              <a:off x="1468074" y="2267214"/>
              <a:ext cx="9885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Increase the proportion of days on which people recovering from stroke receive rehabilitation therapy, both inside and outside hospital. </a:t>
              </a:r>
              <a:r>
                <a:rPr lang="en-GB" sz="1600" i="1" dirty="0"/>
                <a:t>For action by: Acute and community trusts and LHBs.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9AC32F-DE54-C749-F65A-4FB84942E86C}"/>
              </a:ext>
            </a:extLst>
          </p:cNvPr>
          <p:cNvGrpSpPr/>
          <p:nvPr/>
        </p:nvGrpSpPr>
        <p:grpSpPr>
          <a:xfrm>
            <a:off x="838199" y="4617655"/>
            <a:ext cx="10515600" cy="584775"/>
            <a:chOff x="838200" y="2270041"/>
            <a:chExt cx="10515600" cy="5847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0C2B113-E89F-A045-CFA0-D695796DF47F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22" name="Picture 21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122B95C2-42BE-F198-D38F-BA6EADF71A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9268FD6-D6FF-F9B8-37A3-C53F135950B3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4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8C9567-5672-691A-5B39-72A198836EFF}"/>
                </a:ext>
              </a:extLst>
            </p:cNvPr>
            <p:cNvSpPr txBox="1"/>
            <p:nvPr/>
          </p:nvSpPr>
          <p:spPr>
            <a:xfrm>
              <a:off x="1468074" y="2270041"/>
              <a:ext cx="9885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Increase the proportion of patients accessing stroke/neuro ESD and/or CRT.</a:t>
              </a:r>
              <a:r>
                <a:rPr lang="en-GB" sz="1600" b="1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sz="1600" i="1" dirty="0"/>
                <a:t>For action by: LHBs, acute and community trusts, supported by ISDNs and regional </a:t>
              </a:r>
              <a:r>
                <a:rPr lang="en-GB" sz="1600" i="1" dirty="0" err="1"/>
                <a:t>SQuIRe</a:t>
              </a:r>
              <a:r>
                <a:rPr lang="en-GB" sz="1600" i="1" dirty="0"/>
                <a:t> (Stroke Quality Improvement Rehabilitation) leads.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630B7-4078-F362-3D45-20CF09459358}"/>
              </a:ext>
            </a:extLst>
          </p:cNvPr>
          <p:cNvGrpSpPr/>
          <p:nvPr/>
        </p:nvGrpSpPr>
        <p:grpSpPr>
          <a:xfrm>
            <a:off x="838199" y="5361557"/>
            <a:ext cx="10515600" cy="830997"/>
            <a:chOff x="838200" y="2144103"/>
            <a:chExt cx="10515600" cy="8309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1D8D7AC-D6D9-1534-8226-7BC118358C05}"/>
                </a:ext>
              </a:extLst>
            </p:cNvPr>
            <p:cNvGrpSpPr/>
            <p:nvPr/>
          </p:nvGrpSpPr>
          <p:grpSpPr>
            <a:xfrm>
              <a:off x="838200" y="2289602"/>
              <a:ext cx="540000" cy="540001"/>
              <a:chOff x="838200" y="2020994"/>
              <a:chExt cx="540000" cy="540001"/>
            </a:xfrm>
          </p:grpSpPr>
          <p:pic>
            <p:nvPicPr>
              <p:cNvPr id="27" name="Picture 26" descr="A drawing of a train track&#10;&#10;Description automatically generated">
                <a:extLst>
                  <a:ext uri="{FF2B5EF4-FFF2-40B4-BE49-F238E27FC236}">
                    <a16:creationId xmlns:a16="http://schemas.microsoft.com/office/drawing/2014/main" id="{DE2AAE75-3770-F4AF-BD24-C0E8A58B7F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667" r="94864" b="13611"/>
              <a:stretch/>
            </p:blipFill>
            <p:spPr>
              <a:xfrm>
                <a:off x="838201" y="2020995"/>
                <a:ext cx="539999" cy="540000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1D9F898-528F-D086-FE18-49D20CE728E3}"/>
                  </a:ext>
                </a:extLst>
              </p:cNvPr>
              <p:cNvSpPr/>
              <p:nvPr/>
            </p:nvSpPr>
            <p:spPr>
              <a:xfrm>
                <a:off x="838200" y="2020994"/>
                <a:ext cx="540000" cy="540000"/>
              </a:xfrm>
              <a:prstGeom prst="rect">
                <a:avLst/>
              </a:prstGeom>
              <a:solidFill>
                <a:srgbClr val="F2F2F2">
                  <a:alpha val="30196"/>
                </a:srgbClr>
              </a:solidFill>
              <a:ln>
                <a:noFill/>
              </a:ln>
            </p:spPr>
            <p:txBody>
              <a:bodyPr vert="horz" lIns="91440" tIns="45720" rIns="91440" bIns="45720" rtlCol="0" anchor="ctr" anchorCtr="1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ea typeface="+mj-ea"/>
                    <a:cs typeface="+mj-cs"/>
                  </a:rPr>
                  <a:t>5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324C87-661E-2559-6C60-A3703B4949F8}"/>
                </a:ext>
              </a:extLst>
            </p:cNvPr>
            <p:cNvSpPr txBox="1"/>
            <p:nvPr/>
          </p:nvSpPr>
          <p:spPr>
            <a:xfrm>
              <a:off x="1468074" y="2144103"/>
              <a:ext cx="9885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</a:rPr>
                <a:t>Reverse the recent decline in the proportion of stroke survivors who receive formal follow-up 6 months after their stroke. </a:t>
              </a:r>
              <a:r>
                <a:rPr lang="en-GB" sz="1600" i="1" dirty="0"/>
                <a:t>For action by: Acute and community trusts and Integrated Care Board (ICB) and LHB commissioners, supported by ISDNs and regional </a:t>
              </a:r>
              <a:r>
                <a:rPr lang="en-GB" sz="1600" i="1" dirty="0" err="1"/>
                <a:t>SQuIRe</a:t>
              </a:r>
              <a:r>
                <a:rPr lang="en-GB" sz="1600" i="1" dirty="0"/>
                <a:t> leads.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6FED56BE-03FE-8CCA-7CCB-C545AA09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0" y="2766218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125"/>
            <a:ext cx="10515600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10 years of SSNAP</a:t>
            </a:r>
          </a:p>
        </p:txBody>
      </p:sp>
    </p:spTree>
    <p:extLst>
      <p:ext uri="{BB962C8B-B14F-4D97-AF65-F5344CB8AC3E}">
        <p14:creationId xmlns:p14="http://schemas.microsoft.com/office/powerpoint/2010/main" val="382456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5E96B3B9-E56B-6B5E-34EF-32501D602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"/>
          <a:stretch/>
        </p:blipFill>
        <p:spPr>
          <a:xfrm>
            <a:off x="1010990" y="268996"/>
            <a:ext cx="10170019" cy="594339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CAE4F8-4EF6-3DA7-64C6-DB5F0008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9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aph showing the growth of a company&#10;&#10;Description automatically generated">
            <a:extLst>
              <a:ext uri="{FF2B5EF4-FFF2-40B4-BE49-F238E27FC236}">
                <a16:creationId xmlns:a16="http://schemas.microsoft.com/office/drawing/2014/main" id="{0E85FDC0-8B09-F1BC-B7FC-B5CEE823F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6"/>
          <a:stretch/>
        </p:blipFill>
        <p:spPr>
          <a:xfrm>
            <a:off x="1011000" y="1465540"/>
            <a:ext cx="10170000" cy="392691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1576F-43C3-FA2E-A3CD-DDD76755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2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train track&#10;&#10;Description automatically generated">
            <a:extLst>
              <a:ext uri="{FF2B5EF4-FFF2-40B4-BE49-F238E27FC236}">
                <a16:creationId xmlns:a16="http://schemas.microsoft.com/office/drawing/2014/main" id="{2A79C58C-1372-D858-E28C-380E40D8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7" b="8197"/>
          <a:stretch/>
        </p:blipFill>
        <p:spPr>
          <a:xfrm>
            <a:off x="838200" y="2766218"/>
            <a:ext cx="10515599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302020-E50F-A923-925D-CD2DAFCC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2125"/>
            <a:ext cx="10515600" cy="1325563"/>
          </a:xfrm>
          <a:solidFill>
            <a:srgbClr val="F2F2F2">
              <a:alpha val="30196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Pre-hospital timings</a:t>
            </a:r>
          </a:p>
        </p:txBody>
      </p:sp>
    </p:spTree>
    <p:extLst>
      <p:ext uri="{BB962C8B-B14F-4D97-AF65-F5344CB8AC3E}">
        <p14:creationId xmlns:p14="http://schemas.microsoft.com/office/powerpoint/2010/main" val="100561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1388F24E-E383-DF80-0AED-BD4B3B4AE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>
          <a:xfrm>
            <a:off x="1011000" y="1471812"/>
            <a:ext cx="10170000" cy="39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CFA00-4CA1-E271-256F-630B8480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4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showing the growth of a patient&#10;&#10;Description automatically generated">
            <a:extLst>
              <a:ext uri="{FF2B5EF4-FFF2-40B4-BE49-F238E27FC236}">
                <a16:creationId xmlns:a16="http://schemas.microsoft.com/office/drawing/2014/main" id="{6CE19DBA-3800-55D9-FC6C-88FFA3FAC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>
          <a:xfrm>
            <a:off x="1011000" y="1471812"/>
            <a:ext cx="10170000" cy="39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1E6A22-39CC-A3ED-7DAB-79E36E20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6212392"/>
            <a:ext cx="2489200" cy="5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1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49B91EFC09194286D6EC89A89F5C13" ma:contentTypeVersion="20" ma:contentTypeDescription="Create a new document." ma:contentTypeScope="" ma:versionID="b4cbf0eb8b285a2a4c9951af51f4b725">
  <xsd:schema xmlns:xsd="http://www.w3.org/2001/XMLSchema" xmlns:xs="http://www.w3.org/2001/XMLSchema" xmlns:p="http://schemas.microsoft.com/office/2006/metadata/properties" xmlns:ns1="http://schemas.microsoft.com/sharepoint/v3" xmlns:ns2="0f6cbe84-0c1a-4b77-9fc1-6dc3c1c0965e" xmlns:ns3="2ef312ff-8833-4413-9d5f-b396115bef04" xmlns:ns4="4aaf35b1-80a8-48e7-9d03-c612add1997b" targetNamespace="http://schemas.microsoft.com/office/2006/metadata/properties" ma:root="true" ma:fieldsID="995ff342d2ac63ef045de3a6e3166d9a" ns1:_="" ns2:_="" ns3:_="" ns4:_="">
    <xsd:import namespace="http://schemas.microsoft.com/sharepoint/v3"/>
    <xsd:import namespace="0f6cbe84-0c1a-4b77-9fc1-6dc3c1c0965e"/>
    <xsd:import namespace="2ef312ff-8833-4413-9d5f-b396115bef04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cbe84-0c1a-4b77-9fc1-6dc3c1c09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312ff-8833-4413-9d5f-b396115bef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b4e095b-1101-4ecf-b922-07d4f903192c}" ma:internalName="TaxCatchAll" ma:showField="CatchAllData" ma:web="2ef312ff-8833-4413-9d5f-b396115bef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f6cbe84-0c1a-4b77-9fc1-6dc3c1c0965e">
      <Terms xmlns="http://schemas.microsoft.com/office/infopath/2007/PartnerControls"/>
    </lcf76f155ced4ddcb4097134ff3c332f>
    <TaxCatchAll xmlns="4aaf35b1-80a8-48e7-9d03-c612add1997b" xsi:nil="true"/>
    <_ip_UnifiedCompliancePolicyProperties xmlns="http://schemas.microsoft.com/sharepoint/v3" xsi:nil="true"/>
    <Number xmlns="0f6cbe84-0c1a-4b77-9fc1-6dc3c1c0965e" xsi:nil="true"/>
  </documentManagement>
</p:properties>
</file>

<file path=customXml/itemProps1.xml><?xml version="1.0" encoding="utf-8"?>
<ds:datastoreItem xmlns:ds="http://schemas.openxmlformats.org/officeDocument/2006/customXml" ds:itemID="{B5E70454-4FCA-4FD8-BA96-6357DFD92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6cbe84-0c1a-4b77-9fc1-6dc3c1c0965e"/>
    <ds:schemaRef ds:uri="2ef312ff-8833-4413-9d5f-b396115bef04"/>
    <ds:schemaRef ds:uri="4aaf35b1-80a8-48e7-9d03-c612add19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AAFEE2-FFB0-4E32-ABC7-C5F9156C3A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85D69-CDC3-41E3-82AC-A3E82779C7DF}">
  <ds:schemaRefs>
    <ds:schemaRef ds:uri="http://schemas.microsoft.com/sharepoint/v3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aaf35b1-80a8-48e7-9d03-c612add1997b"/>
    <ds:schemaRef ds:uri="http://purl.org/dc/dcmitype/"/>
    <ds:schemaRef ds:uri="http://schemas.openxmlformats.org/package/2006/metadata/core-properties"/>
    <ds:schemaRef ds:uri="2ef312ff-8833-4413-9d5f-b396115bef04"/>
    <ds:schemaRef ds:uri="0f6cbe84-0c1a-4b77-9fc1-6dc3c1c096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521</Words>
  <Application>Microsoft Office PowerPoint</Application>
  <PresentationFormat>Widescreen</PresentationFormat>
  <Paragraphs>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SSNAP Annual Report 2023</vt:lpstr>
      <vt:lpstr>Key messages</vt:lpstr>
      <vt:lpstr>National recommendations</vt:lpstr>
      <vt:lpstr>10 years of SSNAP</vt:lpstr>
      <vt:lpstr>PowerPoint Presentation</vt:lpstr>
      <vt:lpstr>PowerPoint Presentation</vt:lpstr>
      <vt:lpstr>Pre-hospital timings</vt:lpstr>
      <vt:lpstr>PowerPoint Presentation</vt:lpstr>
      <vt:lpstr>PowerPoint Presentation</vt:lpstr>
      <vt:lpstr>Reperfusion treatment</vt:lpstr>
      <vt:lpstr>PowerPoint Presentation</vt:lpstr>
      <vt:lpstr>PowerPoint Presentation</vt:lpstr>
      <vt:lpstr>PowerPoint Presentation</vt:lpstr>
      <vt:lpstr>PowerPoint Presentation</vt:lpstr>
      <vt:lpstr>Intracerebral haemorrhage</vt:lpstr>
      <vt:lpstr>PowerPoint Presentation</vt:lpstr>
      <vt:lpstr>Access to specialist stroke care</vt:lpstr>
      <vt:lpstr>PowerPoint Presentation</vt:lpstr>
      <vt:lpstr>PowerPoint Presentation</vt:lpstr>
      <vt:lpstr>PowerPoint Presentation</vt:lpstr>
      <vt:lpstr>Inpatient rehabilitation</vt:lpstr>
      <vt:lpstr>PowerPoint Presentation</vt:lpstr>
      <vt:lpstr>Community rehabilitation</vt:lpstr>
      <vt:lpstr>PowerPoint Presentation</vt:lpstr>
      <vt:lpstr>PowerPoint Presentation</vt:lpstr>
      <vt:lpstr>6 month follow-up</vt:lpstr>
      <vt:lpstr>PowerPoint Presentation</vt:lpstr>
      <vt:lpstr>PowerPoint Presentation</vt:lpstr>
      <vt:lpstr>PowerPoint Presentation</vt:lpstr>
    </vt:vector>
  </TitlesOfParts>
  <Company>KCL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SSNAP Annual Report 2023</dc:title>
  <dc:creator>Ellie McMullen</dc:creator>
  <cp:lastModifiedBy>Anita Segilola</cp:lastModifiedBy>
  <cp:revision>17</cp:revision>
  <dcterms:created xsi:type="dcterms:W3CDTF">2023-09-18T15:56:06Z</dcterms:created>
  <dcterms:modified xsi:type="dcterms:W3CDTF">2023-11-21T12:31:45Z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0x0101004749B91EFC09194286D6EC89A89F5C13</vt:lpwstr>
  </property>
  <property fmtid="{D5CDD505-2E9C-101B-9397-08002B2CF9AE}" pid="3" name="MediaServiceImageTags">
    <vt:lpwstr/>
  </property>
</Properties>
</file>